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5.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7.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theme/theme8.xml" ContentType="application/vnd.openxmlformats-officedocument.theme+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0" r:id="rId2"/>
    <p:sldMasterId id="2147483715" r:id="rId3"/>
    <p:sldMasterId id="2147483742" r:id="rId4"/>
    <p:sldMasterId id="2147483757" r:id="rId5"/>
    <p:sldMasterId id="2147483772" r:id="rId6"/>
    <p:sldMasterId id="2147483787" r:id="rId7"/>
    <p:sldMasterId id="2147483802" r:id="rId8"/>
    <p:sldMasterId id="2147483837" r:id="rId9"/>
  </p:sldMasterIdLst>
  <p:notesMasterIdLst>
    <p:notesMasterId r:id="rId20"/>
  </p:notesMasterIdLst>
  <p:sldIdLst>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3"/>
    <p:restoredTop sz="75824"/>
  </p:normalViewPr>
  <p:slideViewPr>
    <p:cSldViewPr snapToGrid="0" snapToObjects="1">
      <p:cViewPr varScale="1">
        <p:scale>
          <a:sx n="77" d="100"/>
          <a:sy n="77" d="100"/>
        </p:scale>
        <p:origin x="4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95ADA5-0850-E540-9385-324B565756BF}" type="datetimeFigureOut">
              <a:rPr lang="en-US" smtClean="0"/>
              <a:t>7/29/18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1C5B38-8EA7-EA4A-BC76-8CBF5B8B83CF}" type="slidenum">
              <a:rPr lang="en-US" smtClean="0"/>
              <a:t>‹#›</a:t>
            </a:fld>
            <a:endParaRPr lang="en-US"/>
          </a:p>
        </p:txBody>
      </p:sp>
    </p:spTree>
    <p:extLst>
      <p:ext uri="{BB962C8B-B14F-4D97-AF65-F5344CB8AC3E}">
        <p14:creationId xmlns:p14="http://schemas.microsoft.com/office/powerpoint/2010/main" val="137564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19763-E11B-AE40-86FA-47C9FC32507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4904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Remember: Don’t make claims by just repeating what is obvious or what the speakers are saying in the conversation. You, as an analyst, need to make an argument about what is hiding underneath the iceberg (i.e. what has been revealed and said on the surface).</a:t>
            </a:r>
          </a:p>
        </p:txBody>
      </p:sp>
      <p:sp>
        <p:nvSpPr>
          <p:cNvPr id="4" name="Slide Number Placeholder 3"/>
          <p:cNvSpPr>
            <a:spLocks noGrp="1"/>
          </p:cNvSpPr>
          <p:nvPr>
            <p:ph type="sldNum" sz="quarter" idx="10"/>
          </p:nvPr>
        </p:nvSpPr>
        <p:spPr/>
        <p:txBody>
          <a:bodyPr/>
          <a:lstStyle/>
          <a:p>
            <a:fld id="{D01C5B38-8EA7-EA4A-BC76-8CBF5B8B83CF}" type="slidenum">
              <a:rPr lang="en-US" smtClean="0"/>
              <a:t>4</a:t>
            </a:fld>
            <a:endParaRPr lang="en-US"/>
          </a:p>
        </p:txBody>
      </p:sp>
    </p:spTree>
    <p:extLst>
      <p:ext uri="{BB962C8B-B14F-4D97-AF65-F5344CB8AC3E}">
        <p14:creationId xmlns:p14="http://schemas.microsoft.com/office/powerpoint/2010/main" val="1540123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719763-E11B-AE40-86FA-47C9FC325072}"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294734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Discourse patterns refer to a specific discourse practice (such as a certain style or stance) is repeatedly used in the speaker’s talk to do identity work; it is not a one time thing. Focusing on discourse patterns in your analysis can help you build stronger arguments about your identity claims. </a:t>
            </a:r>
            <a:endParaRPr lang="en-US" dirty="0"/>
          </a:p>
          <a:p>
            <a:endParaRPr lang="en-US" dirty="0"/>
          </a:p>
        </p:txBody>
      </p:sp>
      <p:sp>
        <p:nvSpPr>
          <p:cNvPr id="4" name="Slide Number Placeholder 3"/>
          <p:cNvSpPr>
            <a:spLocks noGrp="1"/>
          </p:cNvSpPr>
          <p:nvPr>
            <p:ph type="sldNum" sz="quarter" idx="10"/>
          </p:nvPr>
        </p:nvSpPr>
        <p:spPr/>
        <p:txBody>
          <a:bodyPr/>
          <a:lstStyle/>
          <a:p>
            <a:fld id="{D01C5B38-8EA7-EA4A-BC76-8CBF5B8B83CF}" type="slidenum">
              <a:rPr lang="en-US" smtClean="0"/>
              <a:t>10</a:t>
            </a:fld>
            <a:endParaRPr lang="en-US"/>
          </a:p>
        </p:txBody>
      </p:sp>
    </p:spTree>
    <p:extLst>
      <p:ext uri="{BB962C8B-B14F-4D97-AF65-F5344CB8AC3E}">
        <p14:creationId xmlns:p14="http://schemas.microsoft.com/office/powerpoint/2010/main" val="112392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3DDA6C-78ED-2749-9D28-ADB02121309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579725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3DDA6C-78ED-2749-9D28-ADB02121309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7236844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77940170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91049907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97602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3DDA6C-78ED-2749-9D28-ADB02121309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82077814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12920817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45087031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22471045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11606948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04400104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a:xfrm>
            <a:off x="590396" y="6041362"/>
            <a:ext cx="3295413" cy="365125"/>
          </a:xfrm>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a:xfrm>
            <a:off x="4862689" y="5915888"/>
            <a:ext cx="1062155" cy="490599"/>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4669777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60481228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34449591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323468222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465517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4895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3DDA6C-78ED-2749-9D28-ADB02121309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111041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3DDA6C-78ED-2749-9D28-ADB02121309E}" type="datetimeFigureOut">
              <a:rPr lang="en-US" smtClean="0"/>
              <a:t>7/29/18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9037764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08E6A5-4575-A04C-9C5C-8833B1B559AF}" type="datetimeFigureOut">
              <a:rPr lang="en-US" smtClean="0">
                <a:solidFill>
                  <a:prstClr val="black">
                    <a:tint val="75000"/>
                  </a:prstClr>
                </a:solidFill>
              </a:rPr>
              <a:pPr/>
              <a:t>7/29/18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06208DF-7921-744D-A906-7634D27B78A1}"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3DDA6C-78ED-2749-9D28-ADB02121309E}" type="datetimeFigureOut">
              <a:rPr lang="en-US" smtClean="0"/>
              <a:t>7/29/18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6192456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3DDA6C-78ED-2749-9D28-ADB02121309E}" type="datetimeFigureOut">
              <a:rPr lang="en-US" smtClean="0"/>
              <a:t>7/29/18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9556845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3DDA6C-78ED-2749-9D28-ADB02121309E}" type="datetimeFigureOut">
              <a:rPr lang="en-US" smtClean="0"/>
              <a:t>7/29/18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15926281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3DDA6C-78ED-2749-9D28-ADB02121309E}" type="datetimeFigureOut">
              <a:rPr lang="en-US" smtClean="0"/>
              <a:t>7/29/18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75848612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3DDA6C-78ED-2749-9D28-ADB02121309E}" type="datetimeFigureOut">
              <a:rPr lang="en-US" smtClean="0"/>
              <a:t>7/29/18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20628563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243840" y="173699"/>
            <a:ext cx="1170432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7C8F97">
                  <a:lumMod val="60000"/>
                  <a:lumOff val="40000"/>
                </a:srgbClr>
              </a:solidFill>
            </a:endParaRPr>
          </a:p>
        </p:txBody>
      </p:sp>
      <p:sp>
        <p:nvSpPr>
          <p:cNvPr id="4" name="Slide Number Placeholder 3"/>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Click icon to add picture</a:t>
            </a:r>
            <a:endParaRPr/>
          </a:p>
        </p:txBody>
      </p:sp>
      <p:sp>
        <p:nvSpPr>
          <p:cNvPr id="25" name="Rectangle 24"/>
          <p:cNvSpPr/>
          <p:nvPr/>
        </p:nvSpPr>
        <p:spPr>
          <a:xfrm rot="10800000">
            <a:off x="345017" y="1594462"/>
            <a:ext cx="476707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243840" y="173699"/>
            <a:ext cx="1170432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3DDA6C-78ED-2749-9D28-ADB02121309E}" type="datetimeFigureOut">
              <a:rPr lang="en-US" smtClean="0"/>
              <a:t>7/29/18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056DE-A9B3-6448-A49C-9BAD96EBB37A}" type="slidenum">
              <a:rPr lang="en-US" smtClean="0"/>
              <a:t>‹#›</a:t>
            </a:fld>
            <a:endParaRPr lang="en-US"/>
          </a:p>
        </p:txBody>
      </p:sp>
    </p:spTree>
    <p:extLst>
      <p:ext uri="{BB962C8B-B14F-4D97-AF65-F5344CB8AC3E}">
        <p14:creationId xmlns:p14="http://schemas.microsoft.com/office/powerpoint/2010/main" val="179700615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243840" y="173699"/>
            <a:ext cx="1170432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15" name="Rectangle 14"/>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20" name="Rectangle 19"/>
          <p:cNvSpPr/>
          <p:nvPr/>
        </p:nvSpPr>
        <p:spPr>
          <a:xfrm>
            <a:off x="341376" y="4203192"/>
            <a:ext cx="11497056"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243840" y="173699"/>
            <a:ext cx="1170432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
        <p:nvSpPr>
          <p:cNvPr id="26" name="Rectangle 25"/>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
        <p:nvSpPr>
          <p:cNvPr id="18" name="Rectangle 17"/>
          <p:cNvSpPr/>
          <p:nvPr/>
        </p:nvSpPr>
        <p:spPr>
          <a:xfrm rot="5400000">
            <a:off x="6678973" y="3263422"/>
            <a:ext cx="6135624" cy="85344"/>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spTree>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649165" y="411480"/>
            <a:ext cx="10893673"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64988"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243840" y="173699"/>
            <a:ext cx="1170432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649165" y="411480"/>
            <a:ext cx="10893673"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759012" y="6122895"/>
            <a:ext cx="2844800" cy="259317"/>
          </a:xfrm>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7C8F97">
                  <a:lumMod val="60000"/>
                  <a:lumOff val="40000"/>
                </a:srgbClr>
              </a:solidFill>
            </a:endParaRPr>
          </a:p>
        </p:txBody>
      </p:sp>
      <p:grpSp>
        <p:nvGrpSpPr>
          <p:cNvPr id="6" name="Group 11"/>
          <p:cNvGrpSpPr/>
          <p:nvPr/>
        </p:nvGrpSpPr>
        <p:grpSpPr>
          <a:xfrm>
            <a:off x="750457" y="475488"/>
            <a:ext cx="10643617"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Click icon to add picture</a:t>
            </a:r>
            <a:endParaRPr/>
          </a:p>
        </p:txBody>
      </p:sp>
    </p:spTree>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243840" y="173699"/>
            <a:ext cx="1170432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7C8F97">
                  <a:lumMod val="60000"/>
                  <a:lumOff val="40000"/>
                </a:srgbClr>
              </a:solidFill>
            </a:endParaRPr>
          </a:p>
        </p:txBody>
      </p:sp>
      <p:sp>
        <p:nvSpPr>
          <p:cNvPr id="6" name="Slide Number Placeholder 5"/>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243840" y="173699"/>
            <a:ext cx="1170432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7C8F97">
                  <a:lumMod val="60000"/>
                  <a:lumOff val="40000"/>
                </a:srgbClr>
              </a:solidFill>
            </a:endParaRPr>
          </a:p>
        </p:txBody>
      </p:sp>
      <p:sp>
        <p:nvSpPr>
          <p:cNvPr id="7" name="Slide Number Placeholder 6"/>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243840" y="173699"/>
            <a:ext cx="1170432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7C8F97">
                  <a:lumMod val="60000"/>
                  <a:lumOff val="40000"/>
                </a:srgbClr>
              </a:solidFill>
            </a:endParaRPr>
          </a:p>
        </p:txBody>
      </p:sp>
      <p:sp>
        <p:nvSpPr>
          <p:cNvPr id="9" name="Slide Number Placeholder 8"/>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cxnSp>
        <p:nvCxnSpPr>
          <p:cNvPr id="30" name="Straight Connector 29"/>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3741861" y="4026057"/>
            <a:ext cx="4711326" cy="304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243840" y="173699"/>
            <a:ext cx="1170432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sz="1800">
                  <a:solidFill>
                    <a:srgbClr val="000000"/>
                  </a:solidFill>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4E7CC99-2C33-C841-9BAC-D01F2DB6D802}" type="datetimeFigureOut">
              <a:rPr lang="en-US" smtClean="0">
                <a:solidFill>
                  <a:srgbClr val="7C8F97">
                    <a:lumMod val="60000"/>
                    <a:lumOff val="40000"/>
                  </a:srgbClr>
                </a:solidFill>
              </a:rPr>
              <a:pPr/>
              <a:t>7/29/18</a:t>
            </a:fld>
            <a:endParaRPr lang="en-US">
              <a:solidFill>
                <a:srgbClr val="7C8F9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7C8F97">
                  <a:lumMod val="60000"/>
                  <a:lumOff val="40000"/>
                </a:srgbClr>
              </a:solidFill>
            </a:endParaRPr>
          </a:p>
        </p:txBody>
      </p:sp>
      <p:sp>
        <p:nvSpPr>
          <p:cNvPr id="5" name="Slide Number Placeholder 4"/>
          <p:cNvSpPr>
            <a:spLocks noGrp="1"/>
          </p:cNvSpPr>
          <p:nvPr>
            <p:ph type="sldNum" sz="quarter" idx="12"/>
          </p:nvPr>
        </p:nvSpPr>
        <p:spPr/>
        <p:txBody>
          <a:body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theme" Target="../theme/theme4.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theme" Target="../theme/theme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theme" Target="../theme/theme6.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theme" Target="../theme/theme7.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slideLayout" Target="../slideLayouts/slideLayout92.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slideLayout" Target="../slideLayouts/slideLayout105.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5" Type="http://schemas.openxmlformats.org/officeDocument/2006/relationships/theme" Target="../theme/theme8.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 Id="rId14" Type="http://schemas.openxmlformats.org/officeDocument/2006/relationships/slideLayout" Target="../slideLayouts/slideLayout10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14.xml"/><Relationship Id="rId13" Type="http://schemas.openxmlformats.org/officeDocument/2006/relationships/slideLayout" Target="../slideLayouts/slideLayout119.xml"/><Relationship Id="rId3" Type="http://schemas.openxmlformats.org/officeDocument/2006/relationships/slideLayout" Target="../slideLayouts/slideLayout109.xml"/><Relationship Id="rId7" Type="http://schemas.openxmlformats.org/officeDocument/2006/relationships/slideLayout" Target="../slideLayouts/slideLayout113.xml"/><Relationship Id="rId12" Type="http://schemas.openxmlformats.org/officeDocument/2006/relationships/slideLayout" Target="../slideLayouts/slideLayout118.xml"/><Relationship Id="rId2" Type="http://schemas.openxmlformats.org/officeDocument/2006/relationships/slideLayout" Target="../slideLayouts/slideLayout108.xml"/><Relationship Id="rId1" Type="http://schemas.openxmlformats.org/officeDocument/2006/relationships/slideLayout" Target="../slideLayouts/slideLayout107.xml"/><Relationship Id="rId6" Type="http://schemas.openxmlformats.org/officeDocument/2006/relationships/slideLayout" Target="../slideLayouts/slideLayout112.xml"/><Relationship Id="rId11" Type="http://schemas.openxmlformats.org/officeDocument/2006/relationships/slideLayout" Target="../slideLayouts/slideLayout117.xml"/><Relationship Id="rId5" Type="http://schemas.openxmlformats.org/officeDocument/2006/relationships/slideLayout" Target="../slideLayouts/slideLayout111.xml"/><Relationship Id="rId15" Type="http://schemas.openxmlformats.org/officeDocument/2006/relationships/theme" Target="../theme/theme9.xml"/><Relationship Id="rId10" Type="http://schemas.openxmlformats.org/officeDocument/2006/relationships/slideLayout" Target="../slideLayouts/slideLayout116.xml"/><Relationship Id="rId4" Type="http://schemas.openxmlformats.org/officeDocument/2006/relationships/slideLayout" Target="../slideLayouts/slideLayout110.xml"/><Relationship Id="rId9" Type="http://schemas.openxmlformats.org/officeDocument/2006/relationships/slideLayout" Target="../slideLayouts/slideLayout115.xml"/><Relationship Id="rId14" Type="http://schemas.openxmlformats.org/officeDocument/2006/relationships/slideLayout" Target="../slideLayouts/slideLayout1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DDA6C-78ED-2749-9D28-ADB02121309E}" type="datetimeFigureOut">
              <a:rPr lang="en-US" smtClean="0"/>
              <a:t>7/29/18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056DE-A9B3-6448-A49C-9BAD96EBB37A}" type="slidenum">
              <a:rPr lang="en-US" smtClean="0"/>
              <a:t>‹#›</a:t>
            </a:fld>
            <a:endParaRPr lang="en-US"/>
          </a:p>
        </p:txBody>
      </p:sp>
    </p:spTree>
    <p:extLst>
      <p:ext uri="{BB962C8B-B14F-4D97-AF65-F5344CB8AC3E}">
        <p14:creationId xmlns:p14="http://schemas.microsoft.com/office/powerpoint/2010/main" val="1954384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50717258"/>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3408E6A5-4575-A04C-9C5C-8833B1B559AF}" type="datetimeFigureOut">
              <a:rPr lang="en-US" smtClean="0">
                <a:solidFill>
                  <a:prstClr val="black">
                    <a:tint val="75000"/>
                  </a:prstClr>
                </a:solidFill>
              </a:rPr>
              <a:pPr defTabSz="457200"/>
              <a:t>7/29/18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C06208DF-7921-744D-A906-7634D27B78A1}" type="slidenum">
              <a:rPr lang="en-US" smtClean="0">
                <a:solidFill>
                  <a:prstClr val="black">
                    <a:tint val="75000"/>
                  </a:prstClr>
                </a:solidFill>
              </a:rPr>
              <a:pPr defTabSz="457200"/>
              <a:t>‹#›</a:t>
            </a:fld>
            <a:endParaRPr lang="en-US">
              <a:solidFill>
                <a:prstClr val="black">
                  <a:tint val="75000"/>
                </a:prstClr>
              </a:solidFill>
            </a:endParaRPr>
          </a:p>
        </p:txBody>
      </p:sp>
    </p:spTree>
    <p:extLst>
      <p:ext uri="{BB962C8B-B14F-4D97-AF65-F5344CB8AC3E}">
        <p14:creationId xmlns:p14="http://schemas.microsoft.com/office/powerpoint/2010/main" val="1181813663"/>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213593164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978655372"/>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585063663"/>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418483874"/>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defTabSz="457200"/>
            <a:fld id="{44E7CC99-2C33-C841-9BAC-D01F2DB6D802}" type="datetimeFigureOut">
              <a:rPr lang="en-US" smtClean="0">
                <a:solidFill>
                  <a:srgbClr val="7C8F97">
                    <a:lumMod val="60000"/>
                    <a:lumOff val="40000"/>
                  </a:srgbClr>
                </a:solidFill>
              </a:rPr>
              <a:pPr defTabSz="457200"/>
              <a:t>7/29/18</a:t>
            </a:fld>
            <a:endParaRPr lang="en-US">
              <a:solidFill>
                <a:srgbClr val="7C8F9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7C8F9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3C861D64-0A6B-8B4E-ACDB-7D092210D64D}" type="slidenum">
              <a:rPr lang="en-US" smtClean="0">
                <a:solidFill>
                  <a:srgbClr val="7C8F97">
                    <a:lumMod val="60000"/>
                    <a:lumOff val="40000"/>
                  </a:srgbClr>
                </a:solidFill>
              </a:rPr>
              <a:pPr/>
              <a:t>‹#›</a:t>
            </a:fld>
            <a:endParaRPr lang="en-US">
              <a:solidFill>
                <a:srgbClr val="7C8F97">
                  <a:lumMod val="60000"/>
                  <a:lumOff val="40000"/>
                </a:srgbClr>
              </a:solidFill>
            </a:endParaRPr>
          </a:p>
        </p:txBody>
      </p:sp>
    </p:spTree>
    <p:extLst>
      <p:ext uri="{BB962C8B-B14F-4D97-AF65-F5344CB8AC3E}">
        <p14:creationId xmlns:p14="http://schemas.microsoft.com/office/powerpoint/2010/main" val="1260110090"/>
      </p:ext>
    </p:extLst>
  </p:cSld>
  <p:clrMap bg1="dk1" tx1="lt1" bg2="dk2" tx2="lt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F3DDA6C-78ED-2749-9D28-ADB02121309E}" type="datetimeFigureOut">
              <a:rPr lang="en-US" smtClean="0"/>
              <a:t>7/29/18</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250056DE-A9B3-6448-A49C-9BAD96EBB37A}" type="slidenum">
              <a:rPr lang="en-US" smtClean="0"/>
              <a:t>‹#›</a:t>
            </a:fld>
            <a:endParaRPr lang="en-US"/>
          </a:p>
        </p:txBody>
      </p:sp>
    </p:spTree>
    <p:extLst>
      <p:ext uri="{BB962C8B-B14F-4D97-AF65-F5344CB8AC3E}">
        <p14:creationId xmlns:p14="http://schemas.microsoft.com/office/powerpoint/2010/main" val="2938994977"/>
      </p:ext>
    </p:extLst>
  </p:cSld>
  <p:clrMap bg1="dk1" tx1="lt1" bg2="dk2" tx2="lt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tif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9.xml.rels><?xml version="1.0" encoding="UTF-8" standalone="yes"?>
<Relationships xmlns="http://schemas.openxmlformats.org/package/2006/relationships"><Relationship Id="rId2" Type="http://schemas.openxmlformats.org/officeDocument/2006/relationships/hyperlink" Target="https://owl.english.purdue.edu/owl/resource/560/01/" TargetMode="External"/><Relationship Id="rId1" Type="http://schemas.openxmlformats.org/officeDocument/2006/relationships/slideLayout" Target="../slideLayouts/slideLayout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Interaction Analysis Paper</a:t>
            </a:r>
          </a:p>
        </p:txBody>
      </p:sp>
      <p:sp>
        <p:nvSpPr>
          <p:cNvPr id="3" name="Subtitle 2"/>
          <p:cNvSpPr>
            <a:spLocks noGrp="1"/>
          </p:cNvSpPr>
          <p:nvPr>
            <p:ph type="subTitle" idx="1"/>
          </p:nvPr>
        </p:nvSpPr>
        <p:spPr>
          <a:xfrm>
            <a:off x="1219200" y="3428999"/>
            <a:ext cx="9789584" cy="2539539"/>
          </a:xfrm>
        </p:spPr>
        <p:txBody>
          <a:bodyPr>
            <a:normAutofit/>
          </a:bodyPr>
          <a:lstStyle/>
          <a:p>
            <a:pPr algn="l"/>
            <a:r>
              <a:rPr lang="en-US" b="1" dirty="0">
                <a:solidFill>
                  <a:srgbClr val="008000"/>
                </a:solidFill>
              </a:rPr>
              <a:t>Due on Wednesday August 8</a:t>
            </a:r>
            <a:r>
              <a:rPr lang="en-US" b="1" baseline="30000" dirty="0">
                <a:solidFill>
                  <a:srgbClr val="008000"/>
                </a:solidFill>
              </a:rPr>
              <a:t>th</a:t>
            </a:r>
            <a:r>
              <a:rPr lang="en-US" b="1" dirty="0">
                <a:solidFill>
                  <a:srgbClr val="008000"/>
                </a:solidFill>
              </a:rPr>
              <a:t> 2018 by midnight </a:t>
            </a:r>
          </a:p>
          <a:p>
            <a:pPr algn="l"/>
            <a:endParaRPr lang="en-US" dirty="0"/>
          </a:p>
          <a:p>
            <a:pPr algn="l"/>
            <a:r>
              <a:rPr lang="en-US" dirty="0"/>
              <a:t>5-6 pages, double-spaced, 12 fonts, 1 inch margins</a:t>
            </a:r>
          </a:p>
          <a:p>
            <a:pPr algn="l"/>
            <a:endParaRPr lang="en-US" dirty="0"/>
          </a:p>
          <a:p>
            <a:pPr algn="l"/>
            <a:r>
              <a:rPr lang="en-US" dirty="0"/>
              <a:t>100 points </a:t>
            </a:r>
          </a:p>
          <a:p>
            <a:pPr algn="l"/>
            <a:endParaRPr lang="en-US" dirty="0"/>
          </a:p>
        </p:txBody>
      </p:sp>
      <p:pic>
        <p:nvPicPr>
          <p:cNvPr id="4" name="Picture 3" descr="yogabba1.tiff"/>
          <p:cNvPicPr>
            <a:picLocks noChangeAspect="1"/>
          </p:cNvPicPr>
          <p:nvPr/>
        </p:nvPicPr>
        <p:blipFill>
          <a:blip r:embed="rId2"/>
          <a:stretch>
            <a:fillRect/>
          </a:stretch>
        </p:blipFill>
        <p:spPr>
          <a:xfrm>
            <a:off x="8091460" y="3212869"/>
            <a:ext cx="2917324" cy="2970608"/>
          </a:xfrm>
          <a:prstGeom prst="rect">
            <a:avLst/>
          </a:prstGeom>
        </p:spPr>
      </p:pic>
    </p:spTree>
    <p:extLst>
      <p:ext uri="{BB962C8B-B14F-4D97-AF65-F5344CB8AC3E}">
        <p14:creationId xmlns:p14="http://schemas.microsoft.com/office/powerpoint/2010/main" val="2001430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Did I do this?</a:t>
            </a:r>
          </a:p>
        </p:txBody>
      </p:sp>
      <p:sp>
        <p:nvSpPr>
          <p:cNvPr id="3" name="Content Placeholder 2"/>
          <p:cNvSpPr>
            <a:spLocks noGrp="1"/>
          </p:cNvSpPr>
          <p:nvPr>
            <p:ph idx="1"/>
          </p:nvPr>
        </p:nvSpPr>
        <p:spPr>
          <a:xfrm>
            <a:off x="1200150" y="1878676"/>
            <a:ext cx="9793817" cy="4186845"/>
          </a:xfrm>
        </p:spPr>
        <p:txBody>
          <a:bodyPr>
            <a:normAutofit/>
          </a:bodyPr>
          <a:lstStyle/>
          <a:p>
            <a:r>
              <a:rPr lang="en-US" u="sng" dirty="0"/>
              <a:t>Claim + Evidence + Analysis</a:t>
            </a:r>
            <a:r>
              <a:rPr lang="en-US" dirty="0"/>
              <a:t>: A strong paper will provide persuasive discourse evidences for the identity claims being made by noticing the </a:t>
            </a:r>
            <a:r>
              <a:rPr lang="en-US" b="1" dirty="0"/>
              <a:t>discourse patterns </a:t>
            </a:r>
            <a:r>
              <a:rPr lang="en-US" dirty="0"/>
              <a:t>in the transcript &amp; bringing in multiple data excerpts and commenting on the excerpts explicitly</a:t>
            </a:r>
          </a:p>
          <a:p>
            <a:r>
              <a:rPr lang="en-US" dirty="0"/>
              <a:t>Papers are evaluated on the quality of analytical claims; nuanced discussion of identity, discourse practices, and communication dilemma; as well as the thoughtfulness of data excerpts used as evidences to support the identity claims.</a:t>
            </a:r>
          </a:p>
          <a:p>
            <a:endParaRPr lang="en-US" dirty="0"/>
          </a:p>
        </p:txBody>
      </p:sp>
    </p:spTree>
    <p:extLst>
      <p:ext uri="{BB962C8B-B14F-4D97-AF65-F5344CB8AC3E}">
        <p14:creationId xmlns:p14="http://schemas.microsoft.com/office/powerpoint/2010/main" val="186555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What course concepts do you need to know?</a:t>
            </a:r>
          </a:p>
        </p:txBody>
      </p:sp>
      <p:sp>
        <p:nvSpPr>
          <p:cNvPr id="6" name="TextBox 5"/>
          <p:cNvSpPr txBox="1"/>
          <p:nvPr/>
        </p:nvSpPr>
        <p:spPr>
          <a:xfrm>
            <a:off x="999896" y="1280040"/>
            <a:ext cx="9660193" cy="5632311"/>
          </a:xfrm>
          <a:prstGeom prst="rect">
            <a:avLst/>
          </a:prstGeom>
          <a:noFill/>
        </p:spPr>
        <p:txBody>
          <a:bodyPr wrap="square" rtlCol="0">
            <a:spAutoFit/>
          </a:bodyPr>
          <a:lstStyle/>
          <a:p>
            <a:pPr defTabSz="457200"/>
            <a:r>
              <a:rPr lang="en-US" b="1" dirty="0">
                <a:solidFill>
                  <a:srgbClr val="FF6600"/>
                </a:solidFill>
              </a:rPr>
              <a:t>1. Define and Explain: </a:t>
            </a:r>
          </a:p>
          <a:p>
            <a:pPr defTabSz="457200"/>
            <a:r>
              <a:rPr lang="en-US" b="1" dirty="0">
                <a:solidFill>
                  <a:srgbClr val="FF6600"/>
                </a:solidFill>
              </a:rPr>
              <a:t>REQUIRED: </a:t>
            </a:r>
            <a:r>
              <a:rPr lang="en-US" b="1" i="1" dirty="0">
                <a:solidFill>
                  <a:prstClr val="black"/>
                </a:solidFill>
              </a:rPr>
              <a:t>Communication dilemma </a:t>
            </a:r>
            <a:r>
              <a:rPr lang="en-US" dirty="0">
                <a:solidFill>
                  <a:prstClr val="black"/>
                </a:solidFill>
              </a:rPr>
              <a:t>&amp; </a:t>
            </a:r>
            <a:r>
              <a:rPr lang="en-US" b="1" i="1" dirty="0">
                <a:solidFill>
                  <a:prstClr val="black"/>
                </a:solidFill>
              </a:rPr>
              <a:t>Rhetorical and Cultural perspectives </a:t>
            </a:r>
          </a:p>
          <a:p>
            <a:pPr defTabSz="457200"/>
            <a:endParaRPr lang="en-US" dirty="0">
              <a:solidFill>
                <a:prstClr val="black"/>
              </a:solidFill>
            </a:endParaRPr>
          </a:p>
          <a:p>
            <a:pPr marL="342900" indent="-342900" defTabSz="457200"/>
            <a:r>
              <a:rPr lang="en-US" b="1" dirty="0">
                <a:solidFill>
                  <a:srgbClr val="FF6600"/>
                </a:solidFill>
              </a:rPr>
              <a:t>SIX relevant discourse practices tied to TWO identities in tension with each other</a:t>
            </a:r>
          </a:p>
          <a:p>
            <a:pPr marL="342900" indent="-342900" defTabSz="457200"/>
            <a:r>
              <a:rPr lang="en-US" b="1" dirty="0"/>
              <a:t>For example, here are some of the discourse practices we’ve learned from this class:</a:t>
            </a:r>
          </a:p>
          <a:p>
            <a:pPr marL="342900" indent="-342900" defTabSz="457200">
              <a:buFontTx/>
              <a:buChar char="-"/>
            </a:pPr>
            <a:r>
              <a:rPr lang="en-US" dirty="0">
                <a:solidFill>
                  <a:srgbClr val="000000"/>
                </a:solidFill>
              </a:rPr>
              <a:t>Person referencing: (Forms of personal address &amp; Membership categories) </a:t>
            </a: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Speech acts: (complaint, criticism, account) &amp; other face threatening speech acts</a:t>
            </a: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In/direct style: (upgraders, extreme case formulations, mitigation markers, politeness style, fishing, small talk) </a:t>
            </a: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Paralinguistic features of sound &amp; </a:t>
            </a:r>
            <a:r>
              <a:rPr lang="en-US" dirty="0" err="1">
                <a:solidFill>
                  <a:srgbClr val="000000"/>
                </a:solidFill>
              </a:rPr>
              <a:t>uptalk</a:t>
            </a:r>
            <a:endParaRPr lang="en-US" dirty="0">
              <a:solidFill>
                <a:srgbClr val="000000"/>
              </a:solidFill>
            </a:endParaRP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Turn-taking cues, interruption &amp; Missing 2</a:t>
            </a:r>
            <a:r>
              <a:rPr lang="en-US" baseline="30000" dirty="0">
                <a:solidFill>
                  <a:srgbClr val="000000"/>
                </a:solidFill>
              </a:rPr>
              <a:t>nd</a:t>
            </a:r>
            <a:r>
              <a:rPr lang="en-US" dirty="0">
                <a:solidFill>
                  <a:srgbClr val="000000"/>
                </a:solidFill>
              </a:rPr>
              <a:t> pair parts (in adjacency pairs)</a:t>
            </a: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Stances: marked and unmarked forms &amp; modal devices; different stance indicators </a:t>
            </a:r>
          </a:p>
          <a:p>
            <a:pPr marL="342900" indent="-342900" defTabSz="457200">
              <a:buFontTx/>
              <a:buChar char="-"/>
            </a:pPr>
            <a:endParaRPr lang="en-US" dirty="0">
              <a:solidFill>
                <a:srgbClr val="000000"/>
              </a:solidFill>
            </a:endParaRPr>
          </a:p>
          <a:p>
            <a:pPr marL="342900" indent="-342900" defTabSz="457200">
              <a:buFontTx/>
              <a:buChar char="-"/>
            </a:pPr>
            <a:r>
              <a:rPr lang="en-US" dirty="0">
                <a:solidFill>
                  <a:srgbClr val="000000"/>
                </a:solidFill>
              </a:rPr>
              <a:t>Narratives &amp; its functions, reported speech</a:t>
            </a:r>
          </a:p>
          <a:p>
            <a:pPr marL="342900" indent="-342900" defTabSz="457200">
              <a:buFontTx/>
              <a:buChar char="-"/>
            </a:pPr>
            <a:endParaRPr lang="en-US" dirty="0">
              <a:solidFill>
                <a:srgbClr val="000000"/>
              </a:solidFill>
            </a:endParaRPr>
          </a:p>
        </p:txBody>
      </p:sp>
    </p:spTree>
    <p:extLst>
      <p:ext uri="{BB962C8B-B14F-4D97-AF65-F5344CB8AC3E}">
        <p14:creationId xmlns:p14="http://schemas.microsoft.com/office/powerpoint/2010/main" val="66598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5" end="1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Warning: Face and Identity are NOT discourse practices </a:t>
            </a:r>
          </a:p>
        </p:txBody>
      </p:sp>
      <p:sp>
        <p:nvSpPr>
          <p:cNvPr id="3" name="Content Placeholder 2"/>
          <p:cNvSpPr>
            <a:spLocks noGrp="1"/>
          </p:cNvSpPr>
          <p:nvPr>
            <p:ph idx="1"/>
          </p:nvPr>
        </p:nvSpPr>
        <p:spPr>
          <a:xfrm>
            <a:off x="294611" y="2412761"/>
            <a:ext cx="11559338" cy="4218026"/>
          </a:xfrm>
        </p:spPr>
        <p:txBody>
          <a:bodyPr>
            <a:normAutofit/>
          </a:bodyPr>
          <a:lstStyle/>
          <a:p>
            <a:r>
              <a:rPr lang="en-US" sz="2000" dirty="0"/>
              <a:t>Face, face-work, face-threat, solidarity face, competency face, autonomy face, identity, identity work, and all the types of identities are theoretical terms, </a:t>
            </a:r>
            <a:r>
              <a:rPr lang="en-US" sz="2000" dirty="0">
                <a:solidFill>
                  <a:schemeClr val="accent6"/>
                </a:solidFill>
              </a:rPr>
              <a:t>not discourse practices </a:t>
            </a:r>
          </a:p>
          <a:p>
            <a:endParaRPr lang="en-US" sz="2000" dirty="0"/>
          </a:p>
          <a:p>
            <a:r>
              <a:rPr lang="en-US" sz="2000" b="1" dirty="0"/>
              <a:t>When you talk about identity, stay focused on Discourse Practices </a:t>
            </a:r>
            <a:r>
              <a:rPr lang="mr-IN" sz="2000" b="1" dirty="0"/>
              <a:t>–</a:t>
            </a:r>
            <a:r>
              <a:rPr lang="en-US" sz="2000" b="1" dirty="0"/>
              <a:t>connecting your identity claims with discourse practices you identified. </a:t>
            </a:r>
            <a:r>
              <a:rPr lang="en-US" sz="2000" dirty="0"/>
              <a:t>Otherwise, your paper will diverge from your claims, or lack evidence.</a:t>
            </a:r>
          </a:p>
        </p:txBody>
      </p:sp>
    </p:spTree>
    <p:extLst>
      <p:ext uri="{BB962C8B-B14F-4D97-AF65-F5344CB8AC3E}">
        <p14:creationId xmlns:p14="http://schemas.microsoft.com/office/powerpoint/2010/main" val="5181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connect your identity claims with discourse practices? </a:t>
            </a:r>
          </a:p>
        </p:txBody>
      </p:sp>
      <p:sp>
        <p:nvSpPr>
          <p:cNvPr id="3" name="Content Placeholder 2"/>
          <p:cNvSpPr>
            <a:spLocks noGrp="1"/>
          </p:cNvSpPr>
          <p:nvPr>
            <p:ph idx="1"/>
          </p:nvPr>
        </p:nvSpPr>
        <p:spPr>
          <a:xfrm>
            <a:off x="532015" y="1562794"/>
            <a:ext cx="11288683" cy="5295206"/>
          </a:xfrm>
        </p:spPr>
        <p:txBody>
          <a:bodyPr>
            <a:normAutofit fontScale="85000" lnSpcReduction="20000"/>
          </a:bodyPr>
          <a:lstStyle/>
          <a:p>
            <a:endParaRPr lang="en-US" u="sng" dirty="0"/>
          </a:p>
          <a:p>
            <a:endParaRPr lang="en-US" u="sng" dirty="0"/>
          </a:p>
          <a:p>
            <a:endParaRPr lang="en-US" u="sng" dirty="0"/>
          </a:p>
          <a:p>
            <a:r>
              <a:rPr lang="en-US" sz="2600" u="sng" dirty="0"/>
              <a:t>A lean connection</a:t>
            </a:r>
            <a:r>
              <a:rPr lang="en-US" sz="2600" dirty="0"/>
              <a:t>: “in line x the mother uses the kinship term “mother” to refer to herself. This supports her interactional identity as a mother”</a:t>
            </a:r>
          </a:p>
          <a:p>
            <a:endParaRPr lang="en-US" dirty="0"/>
          </a:p>
          <a:p>
            <a:r>
              <a:rPr lang="en-US" sz="2400" dirty="0"/>
              <a:t>A </a:t>
            </a:r>
            <a:r>
              <a:rPr lang="en-US" sz="2400" u="sng" dirty="0"/>
              <a:t>strong connection </a:t>
            </a:r>
            <a:r>
              <a:rPr lang="en-US" sz="2400" dirty="0"/>
              <a:t>sheds light on </a:t>
            </a:r>
            <a:r>
              <a:rPr lang="en-US" sz="2400" b="1" dirty="0"/>
              <a:t>how her interactional identity as a “mother” is constituted through her talk &amp; affects how she talks in this situation</a:t>
            </a:r>
          </a:p>
          <a:p>
            <a:pPr lvl="1"/>
            <a:r>
              <a:rPr lang="en-US" sz="2200" dirty="0"/>
              <a:t>What does it mean to be a “mother” for the participant in this situation?</a:t>
            </a:r>
          </a:p>
          <a:p>
            <a:pPr lvl="1"/>
            <a:r>
              <a:rPr lang="en-US" sz="2200" dirty="0"/>
              <a:t>What are the expectations of a typical “mother’ figure interacting with their child? </a:t>
            </a:r>
          </a:p>
          <a:p>
            <a:pPr lvl="3"/>
            <a:r>
              <a:rPr lang="en-US" sz="2200" dirty="0"/>
              <a:t>What would be unexpected? </a:t>
            </a:r>
          </a:p>
          <a:p>
            <a:pPr lvl="3"/>
            <a:r>
              <a:rPr lang="en-US" sz="2200" dirty="0"/>
              <a:t>What can she as a mother talk about with her son? And how they talk about it?</a:t>
            </a:r>
          </a:p>
          <a:p>
            <a:pPr lvl="3"/>
            <a:r>
              <a:rPr lang="en-US" sz="2200" dirty="0"/>
              <a:t>How is power or status implied through the way she talks as a mother figure? What does that tell us about her identities and relationship with her son? </a:t>
            </a:r>
          </a:p>
          <a:p>
            <a:pPr lvl="1"/>
            <a:endParaRPr lang="en-US" dirty="0"/>
          </a:p>
          <a:p>
            <a:r>
              <a:rPr lang="en-US" sz="2100" dirty="0"/>
              <a:t>What are other identities she was trying to portray through her talk in this situation?</a:t>
            </a:r>
          </a:p>
          <a:p>
            <a:pPr lvl="3"/>
            <a:endParaRPr lang="en-US" dirty="0"/>
          </a:p>
          <a:p>
            <a:pPr lvl="3"/>
            <a:endParaRPr lang="en-US" dirty="0"/>
          </a:p>
          <a:p>
            <a:endParaRPr lang="en-US" dirty="0"/>
          </a:p>
        </p:txBody>
      </p:sp>
    </p:spTree>
    <p:extLst>
      <p:ext uri="{BB962C8B-B14F-4D97-AF65-F5344CB8AC3E}">
        <p14:creationId xmlns:p14="http://schemas.microsoft.com/office/powerpoint/2010/main" val="2973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000"/>
                </a:solidFill>
              </a:rPr>
              <a:t>Tips</a:t>
            </a:r>
          </a:p>
        </p:txBody>
      </p:sp>
      <p:sp>
        <p:nvSpPr>
          <p:cNvPr id="3" name="Content Placeholder 2"/>
          <p:cNvSpPr>
            <a:spLocks noGrp="1"/>
          </p:cNvSpPr>
          <p:nvPr>
            <p:ph idx="1"/>
          </p:nvPr>
        </p:nvSpPr>
        <p:spPr>
          <a:xfrm>
            <a:off x="898903" y="1715531"/>
            <a:ext cx="10095064" cy="4551910"/>
          </a:xfrm>
        </p:spPr>
        <p:txBody>
          <a:bodyPr>
            <a:normAutofit lnSpcReduction="10000"/>
          </a:bodyPr>
          <a:lstStyle/>
          <a:p>
            <a:r>
              <a:rPr lang="en-US" dirty="0"/>
              <a:t>Use transcript data excerpts (with line numbers) to illustrate how features of talk build identities</a:t>
            </a:r>
          </a:p>
          <a:p>
            <a:pPr lvl="2"/>
            <a:r>
              <a:rPr lang="en-US" dirty="0"/>
              <a:t>Use line numbers from the transcription</a:t>
            </a:r>
          </a:p>
          <a:p>
            <a:pPr lvl="2"/>
            <a:r>
              <a:rPr lang="en-US" dirty="0"/>
              <a:t>Use relative short, yet substantive data excerpts</a:t>
            </a:r>
          </a:p>
          <a:p>
            <a:r>
              <a:rPr lang="en-US" b="1" dirty="0"/>
              <a:t>Remember, no data speaks for themselves</a:t>
            </a:r>
            <a:r>
              <a:rPr lang="en-US" dirty="0"/>
              <a:t>. Any time you present data in your paper, do three things:</a:t>
            </a:r>
          </a:p>
          <a:p>
            <a:pPr lvl="1">
              <a:buNone/>
            </a:pPr>
            <a:r>
              <a:rPr lang="en-US" dirty="0"/>
              <a:t>1. Introduce the data (“In the segment below, participants talk about…”);</a:t>
            </a:r>
          </a:p>
          <a:p>
            <a:pPr lvl="1">
              <a:buNone/>
            </a:pPr>
            <a:r>
              <a:rPr lang="en-US" dirty="0"/>
              <a:t>2. Present the data with transcription symbols and line numbers (feel free to copy-paste!);</a:t>
            </a:r>
          </a:p>
          <a:p>
            <a:pPr lvl="1">
              <a:buNone/>
            </a:pPr>
            <a:r>
              <a:rPr lang="en-US" dirty="0"/>
              <a:t>3. Immediately explain the relevance of the data to your argument (i.e., explain how they support your claim that the data count as an example of this discourse practice and what identity work is done through this practice.)</a:t>
            </a:r>
          </a:p>
          <a:p>
            <a:endParaRPr lang="en-US" dirty="0"/>
          </a:p>
        </p:txBody>
      </p:sp>
    </p:spTree>
    <p:extLst>
      <p:ext uri="{BB962C8B-B14F-4D97-AF65-F5344CB8AC3E}">
        <p14:creationId xmlns:p14="http://schemas.microsoft.com/office/powerpoint/2010/main" val="126656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Formatting in-text transcript quotes</a:t>
            </a:r>
            <a:br>
              <a:rPr lang="en-US" dirty="0"/>
            </a:br>
            <a:endParaRPr lang="en-US" dirty="0"/>
          </a:p>
        </p:txBody>
      </p:sp>
      <p:sp>
        <p:nvSpPr>
          <p:cNvPr id="3" name="Content Placeholder 2"/>
          <p:cNvSpPr>
            <a:spLocks noGrp="1"/>
          </p:cNvSpPr>
          <p:nvPr>
            <p:ph idx="1"/>
          </p:nvPr>
        </p:nvSpPr>
        <p:spPr>
          <a:xfrm>
            <a:off x="754379" y="1820187"/>
            <a:ext cx="10239587" cy="4514081"/>
          </a:xfrm>
        </p:spPr>
        <p:txBody>
          <a:bodyPr>
            <a:normAutofit fontScale="92500" lnSpcReduction="20000"/>
          </a:bodyPr>
          <a:lstStyle/>
          <a:p>
            <a:r>
              <a:rPr lang="en-US" dirty="0"/>
              <a:t>No more than 40 words</a:t>
            </a:r>
          </a:p>
          <a:p>
            <a:r>
              <a:rPr lang="en-US" dirty="0"/>
              <a:t>Only from one speaker</a:t>
            </a:r>
          </a:p>
          <a:p>
            <a:r>
              <a:rPr lang="en-US" dirty="0"/>
              <a:t>Within the text of the paragraph, just like you’re citing a direct quote in from an book</a:t>
            </a:r>
          </a:p>
          <a:p>
            <a:pPr marL="0" indent="0">
              <a:buNone/>
            </a:pPr>
            <a:r>
              <a:rPr lang="en-US" dirty="0"/>
              <a:t>In Lines 543-544, the mother questioned her son, </a:t>
            </a:r>
            <a:r>
              <a:rPr lang="en-US" i="1" dirty="0"/>
              <a:t>“Do you really think that this is going to build a long-standing good relationship with you, me, daddy, the brothers and the sisters? Do you this this is the way?”  </a:t>
            </a:r>
            <a:r>
              <a:rPr lang="en-US" dirty="0"/>
              <a:t>Her question further demonstrates XXX</a:t>
            </a:r>
          </a:p>
          <a:p>
            <a:pPr marL="0" indent="0">
              <a:buNone/>
            </a:pPr>
            <a:r>
              <a:rPr lang="en-US" dirty="0"/>
              <a:t>OR </a:t>
            </a:r>
          </a:p>
          <a:p>
            <a:pPr marL="0" indent="0">
              <a:buNone/>
            </a:pPr>
            <a:r>
              <a:rPr lang="en-US" dirty="0"/>
              <a:t>The mother questioned her son, </a:t>
            </a:r>
            <a:r>
              <a:rPr lang="en-US" i="1" dirty="0"/>
              <a:t>“Do you really think that this is going to build a long-standing good relationship with you, me, daddy, the brothers and the sisters? Do you this this is the way?” </a:t>
            </a:r>
            <a:r>
              <a:rPr lang="en-US" dirty="0"/>
              <a:t>(Lines 543-544) Her question further demonstrates XXX</a:t>
            </a:r>
          </a:p>
        </p:txBody>
      </p:sp>
    </p:spTree>
    <p:extLst>
      <p:ext uri="{BB962C8B-B14F-4D97-AF65-F5344CB8AC3E}">
        <p14:creationId xmlns:p14="http://schemas.microsoft.com/office/powerpoint/2010/main" val="68358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Formatting block transcript quotes/</a:t>
            </a:r>
            <a:br>
              <a:rPr lang="en-US" dirty="0"/>
            </a:br>
            <a:r>
              <a:rPr lang="en-US" dirty="0"/>
              <a:t>data excerpts</a:t>
            </a:r>
          </a:p>
        </p:txBody>
      </p:sp>
      <p:sp>
        <p:nvSpPr>
          <p:cNvPr id="3" name="Content Placeholder 2"/>
          <p:cNvSpPr>
            <a:spLocks noGrp="1"/>
          </p:cNvSpPr>
          <p:nvPr>
            <p:ph idx="1"/>
          </p:nvPr>
        </p:nvSpPr>
        <p:spPr>
          <a:xfrm>
            <a:off x="868681" y="1781513"/>
            <a:ext cx="10125286" cy="4453782"/>
          </a:xfrm>
        </p:spPr>
        <p:txBody>
          <a:bodyPr>
            <a:normAutofit/>
          </a:bodyPr>
          <a:lstStyle/>
          <a:p>
            <a:r>
              <a:rPr lang="en-US" dirty="0"/>
              <a:t>Use when you have multiple turns from different speakers, or if the quote is more than 40 words </a:t>
            </a:r>
          </a:p>
          <a:p>
            <a:r>
              <a:rPr lang="en-US" dirty="0"/>
              <a:t>Keep the quote at approximately four lines/turns.  </a:t>
            </a:r>
          </a:p>
          <a:p>
            <a:r>
              <a:rPr lang="en-US" b="1" dirty="0"/>
              <a:t>Indent</a:t>
            </a:r>
            <a:r>
              <a:rPr lang="en-US" dirty="0"/>
              <a:t> the block transcript quotes &amp; </a:t>
            </a:r>
            <a:r>
              <a:rPr lang="en-US" b="1" dirty="0"/>
              <a:t>use single-spaced format</a:t>
            </a:r>
          </a:p>
          <a:p>
            <a:r>
              <a:rPr lang="en-US" dirty="0"/>
              <a:t>No need to use quotation marks for block transcript quotes</a:t>
            </a:r>
          </a:p>
          <a:p>
            <a:endParaRPr lang="en-US" dirty="0"/>
          </a:p>
        </p:txBody>
      </p:sp>
    </p:spTree>
    <p:extLst>
      <p:ext uri="{BB962C8B-B14F-4D97-AF65-F5344CB8AC3E}">
        <p14:creationId xmlns:p14="http://schemas.microsoft.com/office/powerpoint/2010/main" val="198484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block transcript quotes</a:t>
            </a:r>
          </a:p>
        </p:txBody>
      </p:sp>
      <p:sp>
        <p:nvSpPr>
          <p:cNvPr id="3" name="Content Placeholder 2"/>
          <p:cNvSpPr>
            <a:spLocks noGrp="1"/>
          </p:cNvSpPr>
          <p:nvPr>
            <p:ph idx="1"/>
          </p:nvPr>
        </p:nvSpPr>
        <p:spPr>
          <a:xfrm>
            <a:off x="805912" y="1921790"/>
            <a:ext cx="10538847" cy="4143731"/>
          </a:xfrm>
        </p:spPr>
        <p:txBody>
          <a:bodyPr>
            <a:normAutofit fontScale="85000" lnSpcReduction="10000"/>
          </a:bodyPr>
          <a:lstStyle/>
          <a:p>
            <a:r>
              <a:rPr lang="en-US" dirty="0"/>
              <a:t>For example:</a:t>
            </a:r>
          </a:p>
          <a:p>
            <a:pPr marL="0" indent="0">
              <a:buNone/>
            </a:pPr>
            <a:r>
              <a:rPr lang="en-US" dirty="0"/>
              <a:t>The mother tried to account for her demand of the son to get out of the car in lines 552-559:</a:t>
            </a:r>
          </a:p>
          <a:p>
            <a:pPr marL="0" indent="-457200">
              <a:lnSpc>
                <a:spcPct val="120000"/>
              </a:lnSpc>
              <a:spcBef>
                <a:spcPts val="0"/>
              </a:spcBef>
              <a:buNone/>
            </a:pPr>
            <a:r>
              <a:rPr lang="en-US" dirty="0"/>
              <a:t>     </a:t>
            </a:r>
          </a:p>
          <a:p>
            <a:pPr marL="0" indent="-457200">
              <a:lnSpc>
                <a:spcPct val="120000"/>
              </a:lnSpc>
              <a:spcBef>
                <a:spcPts val="0"/>
              </a:spcBef>
              <a:buNone/>
            </a:pPr>
            <a:r>
              <a:rPr lang="en-US" dirty="0"/>
              <a:t>     CHILD: Why do you want me here so bad?</a:t>
            </a:r>
          </a:p>
          <a:p>
            <a:pPr marL="1549400" indent="-2006600">
              <a:lnSpc>
                <a:spcPct val="120000"/>
              </a:lnSpc>
              <a:spcBef>
                <a:spcPts val="0"/>
              </a:spcBef>
              <a:buNone/>
            </a:pPr>
            <a:r>
              <a:rPr lang="en-US" dirty="0"/>
              <a:t>     MOTHER: --- because your heart -- because I love you, because you’re my  child, because I     had you to raise.  I didn’t have you until it got hard Parker.  Look at me in the face.  I never once had a baby and I said I’m going to do this until he starts driving me nuts.  I’m going to do this until his grades drop.  I’m going to do this until it gets inconvenient.  This is forever.  I have never left you and you have never left me.  You got something tough, we’ll handle it, but you got to let me in.  You got to let me know what’s tough.  You -- </a:t>
            </a:r>
          </a:p>
          <a:p>
            <a:pPr marL="0" indent="-457200">
              <a:buNone/>
            </a:pPr>
            <a:endParaRPr lang="en-US" dirty="0"/>
          </a:p>
        </p:txBody>
      </p:sp>
    </p:spTree>
    <p:extLst>
      <p:ext uri="{BB962C8B-B14F-4D97-AF65-F5344CB8AC3E}">
        <p14:creationId xmlns:p14="http://schemas.microsoft.com/office/powerpoint/2010/main" val="1705286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APA Citations</a:t>
            </a:r>
          </a:p>
        </p:txBody>
      </p:sp>
      <p:sp>
        <p:nvSpPr>
          <p:cNvPr id="3" name="Content Placeholder 2"/>
          <p:cNvSpPr>
            <a:spLocks noGrp="1"/>
          </p:cNvSpPr>
          <p:nvPr>
            <p:ph idx="1"/>
          </p:nvPr>
        </p:nvSpPr>
        <p:spPr>
          <a:xfrm>
            <a:off x="1200151" y="1880487"/>
            <a:ext cx="9639645" cy="4185035"/>
          </a:xfrm>
        </p:spPr>
        <p:txBody>
          <a:bodyPr>
            <a:normAutofit fontScale="92500" lnSpcReduction="10000"/>
          </a:bodyPr>
          <a:lstStyle/>
          <a:p>
            <a:r>
              <a:rPr lang="en-US" dirty="0"/>
              <a:t>The citation for </a:t>
            </a:r>
            <a:r>
              <a:rPr lang="en-US" i="1" dirty="0"/>
              <a:t>Everyday Talk </a:t>
            </a:r>
            <a:r>
              <a:rPr lang="en-US" dirty="0"/>
              <a:t>is on the syllabus</a:t>
            </a:r>
          </a:p>
          <a:p>
            <a:r>
              <a:rPr lang="en-US" dirty="0"/>
              <a:t>In-text citation: (Tracy &amp; Robles, 2013).  If it’s a direct quote, a page number is needed.  (Tracy &amp; Robles, 2013, p. 456)</a:t>
            </a:r>
          </a:p>
          <a:p>
            <a:r>
              <a:rPr lang="en-US" dirty="0"/>
              <a:t>A link to Purdue Owl (this is a great resource for formatting)</a:t>
            </a:r>
          </a:p>
          <a:p>
            <a:pPr marL="0" indent="0">
              <a:buNone/>
            </a:pPr>
            <a:r>
              <a:rPr lang="en-US" dirty="0">
                <a:hlinkClick r:id="rId2"/>
              </a:rPr>
              <a:t>https://owl.english.purdue.edu/owl/resource/560/01/</a:t>
            </a:r>
            <a:r>
              <a:rPr lang="en-US" dirty="0"/>
              <a:t> </a:t>
            </a:r>
          </a:p>
          <a:p>
            <a:r>
              <a:rPr lang="en-US" dirty="0"/>
              <a:t>To cite lecture in-text: (Xiong, lecture, Spring 2018)</a:t>
            </a:r>
          </a:p>
          <a:p>
            <a:r>
              <a:rPr lang="en-US" dirty="0"/>
              <a:t>cite lecture in the References: </a:t>
            </a:r>
          </a:p>
          <a:p>
            <a:pPr lvl="1"/>
            <a:r>
              <a:rPr lang="en-US" dirty="0"/>
              <a:t>Last Name, L. (Year, Month). Lecture Title. </a:t>
            </a:r>
            <a:r>
              <a:rPr lang="en-US" i="1" dirty="0"/>
              <a:t>COMM 2400</a:t>
            </a:r>
            <a:r>
              <a:rPr lang="en-US" dirty="0"/>
              <a:t>. Lecture conducted from University Name, City, CO.</a:t>
            </a:r>
          </a:p>
        </p:txBody>
      </p:sp>
    </p:spTree>
    <p:extLst>
      <p:ext uri="{BB962C8B-B14F-4D97-AF65-F5344CB8AC3E}">
        <p14:creationId xmlns:p14="http://schemas.microsoft.com/office/powerpoint/2010/main" val="1242504971"/>
      </p:ext>
    </p:extLst>
  </p:cSld>
  <p:clrMapOvr>
    <a:masterClrMapping/>
  </p:clrMapOvr>
</p:sld>
</file>

<file path=ppt/theme/_rels/them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428</TotalTime>
  <Words>1218</Words>
  <Application>Microsoft Macintosh PowerPoint</Application>
  <PresentationFormat>Widescreen</PresentationFormat>
  <Paragraphs>87</Paragraphs>
  <Slides>10</Slides>
  <Notes>4</Notes>
  <HiddenSlides>0</HiddenSlides>
  <MMClips>0</MMClips>
  <ScaleCrop>false</ScaleCrop>
  <HeadingPairs>
    <vt:vector size="6" baseType="variant">
      <vt:variant>
        <vt:lpstr>Fonts Used</vt:lpstr>
      </vt:variant>
      <vt:variant>
        <vt:i4>8</vt:i4>
      </vt:variant>
      <vt:variant>
        <vt:lpstr>Theme</vt:lpstr>
      </vt:variant>
      <vt:variant>
        <vt:i4>9</vt:i4>
      </vt:variant>
      <vt:variant>
        <vt:lpstr>Slide Titles</vt:lpstr>
      </vt:variant>
      <vt:variant>
        <vt:i4>10</vt:i4>
      </vt:variant>
    </vt:vector>
  </HeadingPairs>
  <TitlesOfParts>
    <vt:vector size="27" baseType="lpstr">
      <vt:lpstr>Brush Script MT</vt:lpstr>
      <vt:lpstr>Arial</vt:lpstr>
      <vt:lpstr>Calibri</vt:lpstr>
      <vt:lpstr>Calibri Light</vt:lpstr>
      <vt:lpstr>Calisto MT</vt:lpstr>
      <vt:lpstr>Century Gothic</vt:lpstr>
      <vt:lpstr>Mangal</vt:lpstr>
      <vt:lpstr>Wingdings 2</vt:lpstr>
      <vt:lpstr>Office Theme</vt:lpstr>
      <vt:lpstr>Capital</vt:lpstr>
      <vt:lpstr>1_Office Theme</vt:lpstr>
      <vt:lpstr>2_Capital</vt:lpstr>
      <vt:lpstr>3_Capital</vt:lpstr>
      <vt:lpstr>4_Capital</vt:lpstr>
      <vt:lpstr>5_Capital</vt:lpstr>
      <vt:lpstr>6_Capital</vt:lpstr>
      <vt:lpstr>Quotable</vt:lpstr>
      <vt:lpstr>Interaction Analysis Paper</vt:lpstr>
      <vt:lpstr>What course concepts do you need to know?</vt:lpstr>
      <vt:lpstr>Warning: Face and Identity are NOT discourse practices </vt:lpstr>
      <vt:lpstr>How to connect your identity claims with discourse practices? </vt:lpstr>
      <vt:lpstr>Tips</vt:lpstr>
      <vt:lpstr>Formatting in-text transcript quotes </vt:lpstr>
      <vt:lpstr>Formatting block transcript quotes/ data excerpts</vt:lpstr>
      <vt:lpstr>Formatting block transcript quotes</vt:lpstr>
      <vt:lpstr>APA Citations</vt:lpstr>
      <vt:lpstr>Did I do this?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 Analysis Paper Workshop:  </dc:title>
  <dc:creator>Bingjuan Xiong</dc:creator>
  <cp:lastModifiedBy>Bingjuan Xiong</cp:lastModifiedBy>
  <cp:revision>50</cp:revision>
  <dcterms:created xsi:type="dcterms:W3CDTF">2017-11-29T02:15:30Z</dcterms:created>
  <dcterms:modified xsi:type="dcterms:W3CDTF">2018-07-29T09:48:05Z</dcterms:modified>
</cp:coreProperties>
</file>